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9"/>
  </p:handoutMasterIdLst>
  <p:sldIdLst>
    <p:sldId id="264" r:id="rId2"/>
    <p:sldId id="273" r:id="rId3"/>
    <p:sldId id="272" r:id="rId4"/>
    <p:sldId id="263" r:id="rId5"/>
    <p:sldId id="256" r:id="rId6"/>
    <p:sldId id="268" r:id="rId7"/>
    <p:sldId id="269" r:id="rId8"/>
    <p:sldId id="257" r:id="rId9"/>
    <p:sldId id="258" r:id="rId10"/>
    <p:sldId id="266" r:id="rId11"/>
    <p:sldId id="265" r:id="rId12"/>
    <p:sldId id="271" r:id="rId13"/>
    <p:sldId id="270" r:id="rId14"/>
    <p:sldId id="259" r:id="rId15"/>
    <p:sldId id="261" r:id="rId16"/>
    <p:sldId id="260" r:id="rId17"/>
    <p:sldId id="267" r:id="rId18"/>
  </p:sldIdLst>
  <p:sldSz cx="9144000" cy="6858000" type="screen4x3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046" y="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5AB7308D-91DC-416A-82D5-245CC6C3546F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30ADBAB0-127D-462B-9FF9-6A8C590303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521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8246-8D1D-4DC5-9978-4FD9CC0553A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050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11D4-864C-44A3-ADDF-7EB1CC453D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04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E83C-E08B-45AB-8501-26E5081982F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E44C-2487-41DE-83C4-ECC5C2037C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1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1B50-215A-4122-A162-10575D4A62A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5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241-0E1A-417F-B9C8-C6A7A38C70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04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ECA-A7E4-463B-99D8-98E2423A6E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40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F702-C542-4A7E-B9F8-E2C87DEC6E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45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8CB9-C965-44D7-BC20-7955B7974C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16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B52B-DDF2-4775-9B8C-390D57831C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59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AA0-ED8F-4C0D-9955-05174BD1557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58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16C5070-C066-48DA-BE22-DB8634F9305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18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cms.sl.nsw.gov.au/item/itemDetailPaged.aspx?itemID=412997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2" name="Straight Connector 4104">
            <a:extLst>
              <a:ext uri="{FF2B5EF4-FFF2-40B4-BE49-F238E27FC236}">
                <a16:creationId xmlns:a16="http://schemas.microsoft.com/office/drawing/2014/main" id="{807D5DDF-5492-4CCA-A929-25EA0774D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Rectangle 4106">
            <a:extLst>
              <a:ext uri="{FF2B5EF4-FFF2-40B4-BE49-F238E27FC236}">
                <a16:creationId xmlns:a16="http://schemas.microsoft.com/office/drawing/2014/main" id="{B5678532-D2F8-4E48-BC12-62403E2C7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4" name="Rectangle 4108">
            <a:extLst>
              <a:ext uri="{FF2B5EF4-FFF2-40B4-BE49-F238E27FC236}">
                <a16:creationId xmlns:a16="http://schemas.microsoft.com/office/drawing/2014/main" id="{67AEE668-94EB-42CE-9A9A-5795C97EF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03" y="640080"/>
            <a:ext cx="2533575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800" spc="200"/>
              <a:t>Making a Nation</a:t>
            </a:r>
          </a:p>
        </p:txBody>
      </p:sp>
      <p:cxnSp>
        <p:nvCxnSpPr>
          <p:cNvPr id="4106" name="Straight Connector 4110">
            <a:extLst>
              <a:ext uri="{FF2B5EF4-FFF2-40B4-BE49-F238E27FC236}">
                <a16:creationId xmlns:a16="http://schemas.microsoft.com/office/drawing/2014/main" id="{0F8B6B4E-9545-418F-A838-ED276EF21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523" y="3765314"/>
            <a:ext cx="2400300" cy="0"/>
          </a:xfrm>
          <a:prstGeom prst="line">
            <a:avLst/>
          </a:prstGeom>
          <a:ln w="19050">
            <a:solidFill>
              <a:srgbClr val="FFB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glob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238" y="1714625"/>
            <a:ext cx="5172702" cy="34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2" descr="data:image/jpeg;base64,/9j/4AAQSkZJRgABAQAAAQABAAD/2wCEAAkGBxISEhUSEhQVFBUUFxYUGBcXFhQVGBgUFRQWFhUYFRUYHCggGBolHBQUITEhJSkrLi4uGB8zODMsNygtLiwBCgoKDg0OGhAQGywkICQsLCwsLCwsLCwsLCwsLCwsLCwsLCwsLCwsLCwsLCwsLCwsLCwsLCwsLCwsLCwsLCwsLP/AABEIALcBFAMBIgACEQEDEQH/xAAbAAACAwEBAQAAAAAAAAAAAAADBAACBQEGB//EADgQAAIBAwMCBQIEBQMFAQEAAAECEQADIQQSMUFRBRMiYXGBkTJCobEUI1LR8AbB4TNigqLxclP/xAAaAQADAQEBAQAAAAAAAAAAAAAAAQIDBAUG/8QAIxEAAgICAwADAQADAAAAAAAAAAECEQMhEjFBBBNRImFxgf/aAAwDAQACEQMRAD8A3GuHdgYpmz6xBgdKrcttjiJzTY00HI+3Svn1CT7PXyNeCl/w8AdapO0Y6U9fRxAkEfrST6YiMyD1PSq+tCjK1s6dQgwT8gUzp9TbHAoWl8KVsM2e4qXPDwPShk9/71SjQpNM1IWQByatcsxzS2m07g5YY/anTYLCd01aRkxLaScT80SzojkljJoj3AkQR711Sz8MI9qKHYNtAehotrSwIJqwVuN1cuWZM7jRQrYJ9Gs121YWiMwXE81LdkdDRQ7YE6UHiljpIOa0rVgzNc1Fqk0NSZkPYFKXhBxT+tSBiaSt2yeRUtGsXfZRDNcZKJbIBp3yxEilRL0ZV3FLuKe1FwCkLrjpU8UCYB8Va1eoF4mgeZFDgUmbdq/TKGa8+upinNLrhNZuDRVnodPYrS09mkPD9QDW5plFawiYzZa3Zq5SjhapcNb1RjdiV+srVPWjqmrD112sMkqNoIS1WpikxraHqTNKMlcnN2dHE1V1dSsmTUquYuJ6C/eUqWuPhRu2pkkA9+taVi/vUMARPRpBnpildFYUL/JQQZ9TY65ic9BTCOFMsxLf0rnIzXcczdhxYZowf2FAu6clipXGBj396Nd1jcjaOxJn5xSpvNJZn3CIxAE+wHNAJMJZ07ggSqhcnMmK4iqDu8yecD3oAviCqo272WBk/wBTc0zbCOvrBU9QCOe0ikOgb662k+nMdT70/a1m5cAAEd6ipYtrLKuT2kk/7mkvEHYNCkKDkQOQO/YcU+haZd7MnIEc121YuHghB2Aq+mdmE7SxAzAhZ9ieab4Xc1zb1Ixj2pDboLatd6l/TjmCTV7WnXDST1GaLdcDnrVUQZ/8NMkp8ZoiIVzAFXv3x0ntway7zkgb3Az0xUSdFJWaS6g9SKYJkTWWiwcGaOLpqPvgnTY/rfhTU2ZPNctWlGK5dLTgUu6sWmYihZYN0h8WkS9pBOKWckYpxAepoOr03UGqBMQZQea4NMDVb6NIiuszCo5q+JVOrAarTCKw7lhgfavUrtYQeaSvaQiaq6A8+yVXNH1lllMxQbd3vVDG9D4obZzxXtfB/F1YDNfO9QnUUHTa1rbSDFKvUJqz7Vb1AIoV+5XiPB/9R7gATBreHiIYc05ZP0z+strb1YOsuTTervTWe1cGSds6YRoWZaGy0yRVGWoRYtsrlH212qEbhsFtvqBjoSqrE8hR2g0wEKkiGKERuXbgnrtH71XR6S3vAlTySChU4kH6bu/xWtp9MqTtETzz9vYZOK9KjjcjOOkeP+mrrPB5/wDbBiBRrRVZPkuPhQSfiOlaSsP9vj5qwPtFOhWLXdLuA2kofpx2pU+ErMuzPOckwDzgD4rUcgDJgcffA+tUW2SDuxIGMGI/c06FYla8NUEEGNswCZguZb4py9ppA2mIj6icg/SaMhn/AH+aIBRQNiB0Enkwd2JjBjB7/wDNLai3t9It7ojkkjMbjWpdI7xS9y6O8D3jj/5SaGmVtXmB4AXpmCMcmlF1TMTzE4O5RPxSWo1SOxG5YUxEjMSD36g59qiatSIAMAxhWP2NceT5XGVJG8cNq2OtqNq/iUZ6sWM0pcueoSN3IkdxzS5tkmFG3dJyIkjvE461LYiRc3Agx3BU8HH2rLNnU40ioY+LsN5stiRwMkD7VdFE4LGMc9aEuhWQ67YGDAnnrTo0gWAGOZJ4rLHjsuUiyHGcUqzDOYpnTwWIBOO9d1NjO7v0rdLg+SM+9MSF4Tz+lFa6I5/SqrHQ8Utcuvujt7VrHPB6JeNlNTdBHalXmMGjuWIPEj2oW32+1RnWlJF4+6OMcTwa7Y1WIPNKvbBOCaHInmiGa9Mbh+Dd+0GFY9/Rwa0luRQ77TmtyDGuEDBpHUaecite+iml3tCrTAxlcoa2PDvFW4JpDU2KUBKmiUVJAnR7W1qN1FivPeHa2ty1dmuHJiaZqpF2FDIo1VIrNDARUom2pTA9pB7x8c+/+3Sr1wVxnA5P9/oOteqcISrUqpZ+QQpiAZU/+UGfpj9YowUnkn6Y/wCf1oAtABkn4E/sKvvPQffH/P6V1FA4EVamIFBnmAew69Mn/OKIVA5k/wCdq64EHMdZ7R1pN/EbW0MXUDg+od9p4nrigArsPYCkL+uS4mAjIyksCYMdCBzB7isvxFLVwMF84qzHKAog3F9xuEEEoN5BPYCOKv8AwKtbLGwVdtwAV4aGMyHxszB9u1c2fI4Uv01xwTH9PpwPyqD6ojszFuw6mi3Lir+Ix/8AY/cgfWkrOsCwhbIwAVuEmAPzRJ5XMZJA5NXsXTcd4ZGG1Rs2NKw5mWMAz6oEDI9q48cG3bN5OhjzU/qGOfaI6fUfehG6p9a5Cna3wYP+4NFe1eMbfLTn8snJ79+Cfeh37DAeq43IBhcGSBEDoePrWv1onkGOlEhusEdYg+3WpftyIET71jWyn5tTuCACD6liDtYkHMq6/UUS1oLYDEG4+QTuxkgq0GJAOSfkVVUI0LaFfzIO/wDhNNI4OAQZ/esK/obRkeVebcBOcGJIyTIMr/7e9aGl0ao0qhWBgzzuMkEexpgK61rVskGUJySAczikBqwxHl3FeMxEGOtbniDL+ZZBE8Tx0+aQ8ywM7Ns4nYRg1EoJlKTBMHLA7Y7melLBjvYA85zTVnxFJ2GYXEwc9qmq0pJ3Jz+4rGWN1SZakhY75AgZqavSRbLRk0Q3mHAmMH5qX9WzKEKmKpQ0F7MNdxgTVrt/bg5o93SMMKZ61m/xBLEOsEYmt8U71LsmUfUVe8CYOKHdsnkGq6izmTx3o0QMGa6CBNnPWl7wFPtmkdRa7UIBZXKmtvw/WVhEUbTvFEopoaZ6+1dmjVhaTV1rWL01xThRomH21Kq1yuVAz1otZkn/AD5/tFGRQOP8+TQlSTLdOB2n/ejV6hwlqsBVFoB0jSzC4wLHsCAAAAFB44P3oAdFdpW9piVje4jcZHMtIH0G4/YdqF5L8G8SJJ/CBgyAJHQffFMKNGKyv4O3bwiADB7ncBAPVuAMz+WqazU3lQncrRMDaZJGRER0oNlWdQxZswY4PtJgH3NY5c0cfZpDG2TxUTbZVJGNzFILgLnEgjcYwCO9dS67KQgf0kDcwUFxkFlmFkxPbP0pmyBGBHt79aMo71xSm8sro2SUUZ4a9A3vatZE5kgdMt6dx+wzzVNO2x/MuX5DObYAXarMQYD45G0wZjpNTxLRWQALrkI7kCJUlmfzNrOOkg9BjrUJsBHZQLgQl2DCFG+d7ZWOC5OOPY10pJIzY2+u/lm5tOGKkMVBG19jEwT1BwMml18SLmFtll3wGzDIFJ3KSIkOAIOMgzzAxrrh3BEUCAQdrurEOyvDKPVhCRj8y120dS5U5UF23A7QfLYykEfmAwc8k5xToQvc1dxDu2rbLDaFYBVwBtkz1clMcb1PzqDVLH41JjJkcg7Tx7gj6GrL4aLltbd4BiFA3H1Hd/UCesgGkdG6Lc23PIAbeoRVhyybiwj82AAB1561NDsdW8v9S9uR81bzV/qXr1GY5pGzeRp2oXhSQCiKGnPJOJG3nuKB4trbVpbdy4EshiFljbEsRIWRMn8XHM0qA1laQR9f7iszU30GHYL+YT2HWk/D/FklXUq6XPwsrqwMCCBHJx9K1dRtDDdBUwBPY5H7ipZSM+7poYMHaGx0ieQavc05j8Z/4pdPErd1rtm2RvsttK8Qwgj6e9OW7hYA4giaTKETrrSiCQIE55jvQVv2nBhgfg1zV2LVx2UKhuIAWHBg/hn7Gs+/o0XPkHt6T39qBhCoRpyccgyKzQQd5zM9qK9mJA8xc8YNU0ZC3INzBGQwjntSlBMpOgAvAjuK6gwQKYFu2HZBBnisrUb7TxNVhnvixTXqDhoMVS+KWN0k0eTGa6qMxJ2qk1fUW6T8winQjQs3q1NLqawFem7V2olGykzcOpqVmi5UrL6i+R9Zmug1QVYV1HIXWus8VRrgHJApDUeJ2twQepiQPSCwE9SeAKAoc8yeeJ+1LNeZsA7VnkRJ6YPQc0rr7rMkWWAJBO7njHBoMvgBiOMgdIz6Y79a4fk52v5ib48frNBEUZnPckkx8k1NiXkIMOjAqexHUSKXtae3+J33T3P6R8/vVr11FUh3W3b3KFMhcmIX6maxhjvbLbrSJesuhC22RLYCxPQqT6R3BAUfUmaAdr5Ny5dOR/LBjaQDBIxmBT+o8MtGOWYQRJJ4IPXjgVLiMbTCyQrbTsJEgNGMdproSoixNRtUqlgQGZvW27JxuAXccycGPpNP6d5XCBf+2QInJmOMzXktX4zdbTWdYCyvpX26q0CQCv4LsrxIwwr19gow8xIO8A7h+ZYkZ6jNW0ID4hrhZTfc4kLCguzMxCqqgckkijaHUB7a3AHXeJCupRl9mXkGg+KaC1qLTWrq7kaCckGQZBVhkEEAgisT/Senv2WveabqWfR5a6i8t5gwLB2Dg4Qg28HrNGqEelvEKBvOOxzP3rx3iDvptbZuTduWr4dFW5cKp/GQPKLBIG0j0wQeCYr1FzV2y5ZvVBCqoBME9+gGOfakfHrJv2vWm4Iwuhf+62dwj35+9EZUwqzL8Q8Y1RNyylhmZYCy4OCp5wAxBgcnrmsr/UWn1d7RXBtSbMXVNtizC7bK3AOMHDj7d62bepu3rb21s6hfORgzDZb271/Kz9c4MVW4uqsullF3qANrXHBuYUZuxhmnt2oWql6P/B5z/Rmh8xQL9o+ZuOqV4by2F4yShiFIwChzInPNe6u2gygHpg/QyP8APasyxc1N6WttZ9Sq59TOu5TDqPQDB78/7l8NF9gy3bizmCigGVEwdwIH5unUZqZ7djWjzNnwLUWn/i1Ja6ty6WsfywGs3LzNAcRLgEESYmRivUacwWX3DAezZ/cNS926A0NduCDEnYAW2hiBC9jP37UFL9ond5z8EZIGJP8A28Yn6+9KUnLsaVC3iVt7eqTUIjOjW2tXQoBIg7rbROeWH1rQ3SAcicwcH6igNqrf/wDZ+YzH6+mqsxO5d/QMrcYPx7iPrUvZSM7Uk29WpztvIVPbemR9wT9qJe0qyDkxPOeaI6XuhQieskj69aWN29GUUkHo00DRgWLm++wYQFYhWEgY6E0x45o4IdZz3r0Gi09th5TLt83cxUxO4c1k+MXtqFIJNto/8e5ok7egRhJeZTkYpuzrAwziusUNuQZzEVm3buxoiRW2KfLTJkq2O3iDxSNxRV9ynINCuqa3ogsKuj0kzEGiq9FBY6uoiuUuGqVIz7Pq7zrGxd08+w71NbZuOFCPs/qxJjGB+tMCus0VRgB1FsEcmVxgxz0P2pbT2EQQihR7f3od3w1i25bjLmSDBn6fSh6jVXLe5nXd22jpGSaCkWWwpDKwkxB5yOlcGibpcYfqO8V3T6xX9Y4MT7H3pguByRmvJyx4TaOqLtFhYuc7x9VEVnf6o0++3aQhHLXUX1D0nmZAp7+PUELMk4xn4mhm5dcgQFyCOsRg/FdGOaM2mJeBabVaU/w9z+dZIJW6MFD/AEsCZYdjWuuoVFPqGM9/c/saprLqW5O4+oicyB0x2pDaGiAzquMYETmT1rRvYkhO9oNNdvG6UnzQA0sy27nI9aAwxEdRT667yV2JZK27exRsG4Bd20gAdBB4q1lrNtir7FA/Cd24sI9WOlGOvW6dtsghI44yJFK3QUEvqz7WtmQR3gZIIJHURIilV8OO0AtBAKkjJK/l7AGc8T71Q6u+LhVbZKgj1CMyPUBJ9wQfaKUtaDUPHmMYwx9ZXOAywhiI3H2MUDNy3Yt21diMsULEmAWWAmOmQKFpNb5jBJWcnaCCYUlTPwRFYlrwA7VS5fYwrIIgbtzFjumZjEREQKtcS1YuG8QzshncSFAcgsQAv9W4zgzNNioasam75zWUbaqGOAYVsrHxJH/jSdzw9nvktcdgPeAaNofx+bIm+Bj+mJZf03/atK4VRHuMQFQSTz9gOaiygbHYStuSQAQSScHkE/SjWrIzcGMyR7jvWcPGrJiGwSqg7W2lmggBogmGB+J7GuL49bDMhS4ScYXdLEXMQpJB3WmUyMGKKYjmtFsOrSrbwRsKKSQcgl+REERxQb1wIxBRSohsASJOW2xnMn6UlrLj+m5ZtlyCsKfSdjEMwO4jaf8AqZPEjnigX7uouGNjIMAkKVb1m4oIPYDY5GIJgkRBaTY+jU3ENHk9Y3DYBE4P6kxSfiltVCk+kBguBP4jiFjPq24pf+L1okeWjGLW08CfSLyn1Y/NDZ5H1DrtRfuLt8qQSJkgEAbzuU7sNi0R7zRxCwlzSsAAt5pEcx+wqmlslN0tu3NMxHQDP2qlvQKyhpMsJO4KfV1nHQzQG8Mj8LR3wRPzmjX6Uadi+EbcRJiAe01j6i/u9RzvLIRVhp3SCfVBkeoiMRHuKW1doMZKupEnBn9qEtgL6XUoBtdYjBx260jq9skAyOhpkjO0OTI4KyaVS07qIAhSRPxVNJbFfgrbtcZxR9kfFZdzVMHIjApy1qww7GuzdGKasvcWaoFq5NcmkM4K5VqlAH2+SecUQGh7gKp/EAyFyQJpGYzNJ3tQswCCYmK6iO34yAOw5oNzQhZZAN0QJoBEF2BhQBH0n3FZ1zW2bhA5IP4eYMd+1MjR3GH81sH8q4+lXs+HW0kooU1hmg5RpGkJJMDpkIBFtBbjAJFOaPTyS7Ey4gicQOw6UBJY+rp0FNW2jArz4S4umdElaMvxO4yFbVqyWMgs7ZHMBverabTX3G25gGVYYAjOVA68VtKaWbUgSGIHMZ57V1pmRm39CiEELv2tJzG0kRI+a1bdtQsgASI+3FIacuHO8YbqY+lFNpoMOxngRAFIC1nVknHp2mJbAaQeO8UsVDxuvOQJJ2YGCQZgcZ/SpZ0rgglkBjgy2epFW1RsqJZ2yYO3EzyMdKBin8VYCm4qkkHAnrvAMR1GKLrLwLKygNuUR6CTMgZPSASc9jQPPTd/KsgA8EiJJ/bimm1LBBu2h4BKzOJgwaiWRIpRM7VreZBG6QFJEhAGU7jBGZPHHBq1nTlpZiCpYuJZiQHUgjEf1foKANY9wxuCH5mc9h8VTwzRrcH4nugEwwwpEkgZ/pJIrHlOWkXSXZbQ2rdnbbFsEH1jZbUiCdk5JloIE0dda9zUGA4thYGQo3TnC/uKK+luKU8qE2KwAkn8sKCADiQDFZNuxfVT5lx95lmCqMmeFYcTj3GeKfDLVsVxNxbQJOCSQeSxyDu6nsG+9UueV2Tt+Udh+5A+tIeD3HEm4xLEh9pmVECRJ5+kCheJaNS49G71SSCFHyep5J+QOwpxnX8yBr1FLV/agbZ6ZJ9agMUmJg+rBI6ZweDXNRq7ZSbYBIj8hiN43T6Z43UHWaK2FL/zIUEgIc8QdsZn9enGK7ofLBYefdWV9U3SCgIBEhuMKOR3rRZIsni0AUPNwLbtmGkBpEBxPIH9Qf8ASr3pW3JUBuSAxgCc5A7Z4ol87dVAKjeIaTABhnQt2Hpb71l+KA/xHlo7KY8xwjblU4JCSJgmBkVrFWK6AMr3c+pSMxuwh6ScyeDH7VZb7cFiGMEq4H/qR8UXw94XYd2BuJcAdepHXr9a5qVRtzDazKPkjPtmq9oCiKxJJgk4wePai3GFpfLcQOcVnJetoy+llIInmPqPgzTfj2rUo5HYEH5xSlG9AmYGvVZlaUtKDM0/rbY2L3gTSVm2cxn2NdOJ/wAmU1sYssBiiGqg96k1TAtNSqk1KQH2q9a3RnFHtqAMChzV91IzCBquDQg1da4BQB26wjJFZWr1TTFsSe/SjrogTLSRzTLIvQUDMxtLdbJfaYxFMWrkDJojj2oDW4O7p1rk+Rh5K12bY51pjLoLiFTI95ik7NtEUA9Op/vV7xJAg9eJ5oB0YEl2Px0rlx5H0zVxHk1Nv8Iyx4A70odbckblCqSQST16Vfwhk3HapAB5PX4q3jijqJHI+a6HLRnW6BWLwcTdjcsrOQIPbvQvEbtoBDA9Jj9KBrHFy2ARwQcc4pXeowiyzDk8VhLLekaKAxptetw7VBx1IgfQ0trrpZwqKHIBB9QXEj+1CuWCB/NYgKJYL+gFEs3UTNq3uP4Qc4E/tWmHBz/qXQpTrSO2/DrzkYRBPQEmPZqcYXpUW02gYaBEDPBOCcdutEtPqOijKH/xecc8ireVfb8TKDxIJ/p2mB0zmuuMIxWkYuTfYCzpL7qBcYD0gNmDuEnduX8vAjtTuou21EhlHXkRx/8APvQbegIIlyYG0z+ZYIz/AN0HmhWPCLSLtG8iIPq5AM5jpxVCE7uot3X2LBZfVO1iBtIn1gQOBwatdaQO/BzPGP8AYU2fD7WAFA2z78xPPwKR19koJAGGz0lCDIAmOYNc/wAjCpq12aY50xW9kECcCWInC8mSOOKyV1FlxacozbupUyGTahLj5A9qcaBaLPjcWB4/MduD2z1pFtcEAJBKmFAG0wQsmCSJGD9hWf0uMUl36Xyt7Gf9V3LD223JtZNhLRt3EBTCupmdsDpEisDRw1xr9sAtGIDERtODHWRx/atTVWrdzRF9qyz+mPdsfPT7DtSuluLbChU8uQDvgbTuBncBE5gDrOeK2xS/mt60RJbs6/irHdustkHB3DnhTK8wCTEj3pDZp1Rm2ug3bTk4MEAiM7Z+kit1b3QxI7cEdSP86e9Iai9cJJ2YBIgxkCYYR04rSMl5r/omv0E+utlTuuR0JjIJiPrkUTxp9y2gkS4zxxHJ+1Sxo0ugFkCsTjMElTxI96WsWJQuPTsJUAkyIwZznn96l8UPYLxO8htoCRvGI+MTWZYJHGf7UtrLzbzu4kR/vRdK56FWH610Y8fGJlKVsb84GqM4FV80HBEGqXumKYrDeZXKASO9SgLPvAaoWoU96obmcVAhot9KinsPrQVHfNEBpgXjvRBQg1cuXoE0Ac1rNA2iZNZty3cfDnaB2pm5rWPpRTnrS2pXb/1G56CkNCmrX+YhtPwfUKevNv8AT7/pWdeuDItiJ/NTNuUG4ksQIrzPlJRnaOnHtD+mYAMBwKS8X1YNuZyKSu3XVDs9IOc+9Z+n0T3B6mkVONSyaRTqOxzS61XO1cmmrGkdQZZYmcDgUPRaZFb0gBuMdqu3hVwsT5pAJmPbtXZH42NGTyMImzgkHuT7VdNVbRoB7DA70J9LbtbSELmY/wCaPb3yIQKo5962SSIH/Nrm6hN361wvQIKzUI8x964GqrGgCzGl7yA4MfUT/hojNQLj/pn7UhmD4hZ2RJALNtUzknOB24/SsfxDT3H2BHR8ywBmU2yQWHM+noK9F4xZdtoQIfxGXEgHbgx9azn0TgyGQKBEBQOhx8D/AD3tV2B527Y1kLZOzb5hec5ypg9uOOsmu2V1WB6PSxkTicxifwgEGOpintRq1DASNwbgTmVHPT8/PtQFus/mBd1smIkZ3CVmByPSvyDWeS0+lX+iopP05bt3QEJ2g/mAPDZhl5Ax0AjmiNdfMhfSI/8A0Z5EcD6Uq2iuAn+YesEs0jBABXgxMzzQH0+pWSGQ8QpaYO7+orJxtFTqXqH14wunvve9WxhbRgSccwes5PxxGKtqLzpuIEoxJPtiq6jXNHlWwWeZZBjpugngGOvBJrO1V9huW225bjea5J3BZIkKAPwkGfoapRcn1Qm6EnBZiQJ5MH/MVZdOgyQVPtxil0ZTJB25ifrArQCEiCZEV2dIw7LrEDrFcJoaoPgjoP0rprNlEKipXJqUAfavmrzQyatNQARTV1NDU1aaACzUImqTUBoADrbZgbTtg0hqCoOfW1aGptBxB4qlvSqpkCkMyRpbl0+obV7Dmnl07AQOlaFdmoljjLtDUmujC1+ie4pBPHal9L4dewC20V6TdVHpxioqkhuTfYjptCttgRJPc00xqtyoDiaYiwNQvQpqjNSAKTQ91V31wmkMtuihm7moWoZagC5ag3GFcZqC9ygZL1zA+P2xWKbl/gAfLRzHSIxNadw4+v70mzdKaAy9TprpJI8vdjMT0AI49jVX0jDJI3RkiMn4jI/tWgWig3Iq7tUwox9TddAclugkbSDnrEcSenFA8VsYBYqGcySCpMLMkDOfVmMZOBzR9dHmKAs/iJwDEAHPUc1la5Qz7nZwZhcCIAnqOwM8c/FXDHFO0RKTGE8ZuISPLDSBtM7cwgJPfrx7cVjanWdGUrHUSB+kfuR+1OXEJEI+4+kyAVxAn8vUg9aUbcrkkgwRPcz/AJ+hrSGOMekRKUn6DsFGEDJ7ew4x80UKMAEqTHGRJFMWAhyAJznrz3+1df49/wBOlDlsKIGIwcmMmoTQHvRnmT0j2j9675k/SpaCy81KHNSlQWfbQaurV2pWZR3dU312pQB0NU3VKlAHS1QNUqUAWDVN1SpSAqTXN9SpSGUdqAj812pQM4zUMma5UpDIT1obPUqUhlWeqE1KlMAdxqExqVKQAC/I9v2pUNUqVSAox/z4rO1l1gBsgmcz2/8AtcqVSBmZevNu37CJgfiGJKrOBPHSaSuhjkkbYGAMgyJIJ+DUqVqujNi17zFchVkdY2wRAjByIzQ7188MnMAGR79B7SKlSnjnyaTFONK0Vt6VZ3DcPgxOB2olw7VyTgc8mpUpt29iqkVuLMe0Uq1vt8n5zXKlEWJoo11hiYqVKlbJIyP/2Q=="/>
          <p:cNvSpPr>
            <a:spLocks noChangeAspect="1" noChangeArrowheads="1"/>
          </p:cNvSpPr>
          <p:nvPr/>
        </p:nvSpPr>
        <p:spPr bwMode="auto">
          <a:xfrm>
            <a:off x="155575" y="-2133600"/>
            <a:ext cx="6715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14A70A-2974-46E2-BF4B-2C6335A6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8096" y="4952954"/>
            <a:ext cx="7290054" cy="1499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100" b="1" cap="all" spc="1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Perspectives 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100" cap="all" spc="1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How do you think Aborigines would have reacted to the arrival of boats full of convicts 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5681ED-8D38-489E-BF75-8BFBC350A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5262137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TT00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756232" cy="459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6446" y="6377965"/>
            <a:ext cx="1618299" cy="27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5181">
              <a:spcAft>
                <a:spcPts val="534"/>
              </a:spcAft>
            </a:pPr>
            <a:r>
              <a:rPr lang="en-AU" altLang="en-US" sz="1202" b="1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Like this?????</a:t>
            </a:r>
            <a:endParaRPr lang="en-US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Bk5imLCcAAYD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94358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115888"/>
            <a:ext cx="453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800" b="1"/>
              <a:t>OR </a:t>
            </a:r>
            <a:r>
              <a:rPr lang="en-AU" altLang="en-US" b="1"/>
              <a:t>  	</a:t>
            </a:r>
            <a:r>
              <a:rPr lang="en-AU" altLang="en-US" b="1" i="1"/>
              <a:t>Maybe this???</a:t>
            </a:r>
            <a:endParaRPr lang="en-US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3" y="804333"/>
            <a:ext cx="7893730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2E0D896C-652C-4406-BBE6-EBB4438F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8661400" cy="4572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BA4F5A5-3286-49DD-BFF5-7E363C8C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1200" y="644652"/>
            <a:ext cx="0" cy="621334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4" r="1" b="10698"/>
          <a:stretch/>
        </p:blipFill>
        <p:spPr>
          <a:xfrm>
            <a:off x="1202499" y="643467"/>
            <a:ext cx="79415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2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>
                <a:solidFill>
                  <a:schemeClr val="tx2">
                    <a:shade val="85000"/>
                    <a:satMod val="150000"/>
                  </a:schemeClr>
                </a:solidFill>
              </a:rPr>
              <a:t>The extension of settlement</a:t>
            </a:r>
            <a:endParaRPr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3313112" cy="4969074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AU" altLang="en-US" sz="2400" dirty="0"/>
              <a:t> </a:t>
            </a:r>
            <a:r>
              <a:rPr lang="en-AU" altLang="en-US" dirty="0"/>
              <a:t>After the rest of the Australian continent was mapped by explorers, George </a:t>
            </a:r>
            <a:r>
              <a:rPr lang="en-AU" altLang="en-US" b="1" dirty="0"/>
              <a:t>Bass</a:t>
            </a:r>
            <a:r>
              <a:rPr lang="en-AU" altLang="en-US" dirty="0"/>
              <a:t> and Matthew </a:t>
            </a:r>
            <a:r>
              <a:rPr lang="en-AU" altLang="en-US" b="1" dirty="0"/>
              <a:t>Flinders</a:t>
            </a:r>
            <a:r>
              <a:rPr lang="en-AU" altLang="en-US" dirty="0"/>
              <a:t>, settlements around the Australian coastline cemented Britain's claim to the continent.</a:t>
            </a:r>
            <a:endParaRPr lang="en-US" altLang="en-US" sz="2400" dirty="0"/>
          </a:p>
        </p:txBody>
      </p:sp>
      <p:sp>
        <p:nvSpPr>
          <p:cNvPr id="11268" name="AutoShape 2" descr="http://content.jacplus.com.au/secure/ebooks/07303/0730338746/images/lightwindow/6_Source-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AutoShape 4" descr="http://content.jacplus.com.au/secure/ebooks/07303/0730338746/images/lightwindow/6_Source-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5" descr="6_Source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57338"/>
            <a:ext cx="4856162" cy="4032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6_Source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44" y="1557338"/>
            <a:ext cx="4679950" cy="4229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6_Source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954962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0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European settlement up to the 1850s</a:t>
            </a:r>
            <a:endParaRPr sz="40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>
                <a:solidFill>
                  <a:schemeClr val="tx2">
                    <a:shade val="85000"/>
                    <a:satMod val="150000"/>
                  </a:schemeClr>
                </a:solidFill>
              </a:rPr>
              <a:t>Early Settlements.....</a:t>
            </a:r>
            <a:endParaRPr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56166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 The British had little respect for, or understanding of, the Aboriginal     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relationship to the land.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 They maintained that because the Indigenous Australians did not appear to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farm the land, the continent was </a:t>
            </a:r>
            <a:r>
              <a:rPr lang="en-US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terra nullius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842963" lvl="1" indent="-285750" algn="just">
              <a:lnSpc>
                <a:spcPct val="110000"/>
              </a:lnSpc>
              <a:spcBef>
                <a:spcPct val="0"/>
              </a:spcBef>
            </a:pPr>
            <a:r>
              <a:rPr lang="en-AU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was used to justify their colonisation and settlement</a:t>
            </a:r>
          </a:p>
          <a:p>
            <a:pPr marL="842963" lvl="1" indent="-285750" algn="just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en-AU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Claiming of Australia took place in five different ways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 sending parties out from Sydney to establish new settlements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 setting up military outposts at key points around the country to lay claim  to the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continent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 establishing places of secondary punishment — new places to transport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convicts who were considered problems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 settlers moved outwards from settlements and claiming land as they went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 groups of people in England planning colonies of free settlers.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171537"/>
            <a:ext cx="6696744" cy="644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n-AU" dirty="0"/>
              <a:t>Before white settlement……</a:t>
            </a:r>
          </a:p>
        </p:txBody>
      </p:sp>
    </p:spTree>
    <p:extLst>
      <p:ext uri="{BB962C8B-B14F-4D97-AF65-F5344CB8AC3E}">
        <p14:creationId xmlns:p14="http://schemas.microsoft.com/office/powerpoint/2010/main" val="368029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060"/>
            <a:ext cx="8168116" cy="65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64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30" name="Straight Connector 5129">
            <a:extLst>
              <a:ext uri="{FF2B5EF4-FFF2-40B4-BE49-F238E27FC236}">
                <a16:creationId xmlns:a16="http://schemas.microsoft.com/office/drawing/2014/main" id="{0E117F94-4A49-4CCB-AB97-121615AE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>
                <a:solidFill>
                  <a:schemeClr val="tx1">
                    <a:lumMod val="90000"/>
                    <a:lumOff val="10000"/>
                  </a:schemeClr>
                </a:solidFill>
              </a:rPr>
              <a:t>Boat People to Australia</a:t>
            </a:r>
            <a:br>
              <a:rPr lang="en-US" sz="350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50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                                        Present Day</a:t>
            </a:r>
          </a:p>
        </p:txBody>
      </p:sp>
      <p:pic>
        <p:nvPicPr>
          <p:cNvPr id="3" name="Picture 2" descr="r971105_105308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2" y="1988840"/>
            <a:ext cx="4307936" cy="287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oat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44" y="3332248"/>
            <a:ext cx="3467296" cy="334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95536" y="5589240"/>
            <a:ext cx="4536502" cy="50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38328">
              <a:spcAft>
                <a:spcPts val="600"/>
              </a:spcAft>
            </a:pPr>
            <a:r>
              <a:rPr lang="en-AU" altLang="en-US" sz="133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What is your opinion about boat people coming to Australia?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8640"/>
            <a:ext cx="7772400" cy="1470025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400">
                <a:solidFill>
                  <a:schemeClr val="tx2">
                    <a:shade val="85000"/>
                    <a:satMod val="150000"/>
                  </a:schemeClr>
                </a:solidFill>
              </a:rPr>
              <a:t>In the beginning…..</a:t>
            </a:r>
            <a:endParaRPr sz="540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6147" name="Picture 7" descr="Drawing - First Fleet at Botany B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79930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539750" y="5084763"/>
            <a:ext cx="8064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Detail from </a:t>
            </a:r>
            <a:r>
              <a:rPr lang="en-US" altLang="en-US" sz="1400" b="1"/>
              <a:t>Botany Bay; </a:t>
            </a:r>
            <a:r>
              <a:rPr lang="en-US" altLang="en-US" sz="1400" b="1" i="1"/>
              <a:t>Sirius</a:t>
            </a:r>
            <a:r>
              <a:rPr lang="en-US" altLang="en-US" sz="1400" b="1"/>
              <a:t> &amp; Convoy going in</a:t>
            </a:r>
            <a:r>
              <a:rPr lang="en-US" altLang="en-US" sz="1400"/>
              <a:t> ... 21 January 1788.</a:t>
            </a:r>
            <a:br>
              <a:rPr lang="en-US" altLang="en-US" sz="1400"/>
            </a:br>
            <a:r>
              <a:rPr lang="en-US" altLang="en-US" sz="1400"/>
              <a:t>from 'A Voyage to New South Wales' </a:t>
            </a:r>
          </a:p>
          <a:p>
            <a:pPr algn="ctr" eaLnBrk="1" hangingPunct="1"/>
            <a:r>
              <a:rPr lang="en-US" altLang="en-US" sz="1400"/>
              <a:t>by William Bradley, December 1786 - May 1792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544" y="1349080"/>
            <a:ext cx="3816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other boat people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7" y="764704"/>
            <a:ext cx="864096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4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BB1A71-1D39-43C5-A56A-38D33A405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 b="2579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0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2" name="Straight Connector 7175">
            <a:extLst>
              <a:ext uri="{FF2B5EF4-FFF2-40B4-BE49-F238E27FC236}">
                <a16:creationId xmlns:a16="http://schemas.microsoft.com/office/drawing/2014/main" id="{93F407EB-DEE0-45A7-8D9C-905C9E848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9A82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971600" y="5445224"/>
            <a:ext cx="7704856" cy="11327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45720" tIns="45720" rIns="4572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altLang="en-US" sz="1400" b="1" dirty="0">
                <a:latin typeface="+mn-lt"/>
              </a:rPr>
              <a:t>The Founding of Australia</a:t>
            </a:r>
            <a:r>
              <a:rPr lang="en-US" altLang="en-US" sz="1400" dirty="0">
                <a:latin typeface="+mn-lt"/>
              </a:rPr>
              <a:t>, Jan. 26th 1788, by Capt. Arthur Phillip R.N. Sydney Cove</a:t>
            </a:r>
            <a:br>
              <a:rPr lang="en-US" altLang="en-US" sz="1400" dirty="0">
                <a:latin typeface="+mn-lt"/>
              </a:rPr>
            </a:br>
            <a:r>
              <a:rPr lang="en-US" altLang="en-US" sz="1400" dirty="0">
                <a:latin typeface="+mn-lt"/>
              </a:rPr>
              <a:t>Original oil sketch [1937] by Algernon Talmadge R.A. </a:t>
            </a:r>
          </a:p>
        </p:txBody>
      </p:sp>
      <p:pic>
        <p:nvPicPr>
          <p:cNvPr id="7170" name="Picture 4" descr="flag_rais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7" y="188640"/>
            <a:ext cx="7044267" cy="515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0" name="Straight Connector 8199">
            <a:extLst>
              <a:ext uri="{FF2B5EF4-FFF2-40B4-BE49-F238E27FC236}">
                <a16:creationId xmlns:a16="http://schemas.microsoft.com/office/drawing/2014/main" id="{807D5DDF-5492-4CCA-A929-25EA0774D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Rectangle 8201">
            <a:extLst>
              <a:ext uri="{FF2B5EF4-FFF2-40B4-BE49-F238E27FC236}">
                <a16:creationId xmlns:a16="http://schemas.microsoft.com/office/drawing/2014/main" id="{B5678532-D2F8-4E48-BC12-62403E2C7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4" name="Rectangle 8203">
            <a:extLst>
              <a:ext uri="{FF2B5EF4-FFF2-40B4-BE49-F238E27FC236}">
                <a16:creationId xmlns:a16="http://schemas.microsoft.com/office/drawing/2014/main" id="{67AEE668-94EB-42CE-9A9A-5795C97EF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03" y="640080"/>
            <a:ext cx="2533575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800" spc="200"/>
              <a:t>The original sketch</a:t>
            </a:r>
          </a:p>
        </p:txBody>
      </p:sp>
      <p:cxnSp>
        <p:nvCxnSpPr>
          <p:cNvPr id="8206" name="Straight Connector 8205">
            <a:extLst>
              <a:ext uri="{FF2B5EF4-FFF2-40B4-BE49-F238E27FC236}">
                <a16:creationId xmlns:a16="http://schemas.microsoft.com/office/drawing/2014/main" id="{0F8B6B4E-9545-418F-A838-ED276EF21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523" y="3765314"/>
            <a:ext cx="2400300" cy="0"/>
          </a:xfrm>
          <a:prstGeom prst="line">
            <a:avLst/>
          </a:prstGeom>
          <a:ln w="19050">
            <a:solidFill>
              <a:srgbClr val="FFD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2" descr="https://www.tate.org.uk/art/images/work/N/N04/N04877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238" y="721267"/>
            <a:ext cx="5172702" cy="54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1357</TotalTime>
  <Words>305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Tw Cen MT</vt:lpstr>
      <vt:lpstr>Tw Cen MT Condensed</vt:lpstr>
      <vt:lpstr>Wingdings 2</vt:lpstr>
      <vt:lpstr>Wingdings 3</vt:lpstr>
      <vt:lpstr>Integral</vt:lpstr>
      <vt:lpstr>Making a Nation</vt:lpstr>
      <vt:lpstr>Before white settlement……</vt:lpstr>
      <vt:lpstr>PowerPoint Presentation</vt:lpstr>
      <vt:lpstr>Boat People to Australia                                                         Present Day</vt:lpstr>
      <vt:lpstr>In the beginning…..</vt:lpstr>
      <vt:lpstr>PowerPoint Presentation</vt:lpstr>
      <vt:lpstr>PowerPoint Presentation</vt:lpstr>
      <vt:lpstr>PowerPoint Presentation</vt:lpstr>
      <vt:lpstr>The original sketch</vt:lpstr>
      <vt:lpstr>PowerPoint Presentation</vt:lpstr>
      <vt:lpstr>PowerPoint Presentation</vt:lpstr>
      <vt:lpstr>PowerPoint Presentation</vt:lpstr>
      <vt:lpstr>PowerPoint Presentation</vt:lpstr>
      <vt:lpstr>The extension of settlement</vt:lpstr>
      <vt:lpstr>European settlement up to the 1850s</vt:lpstr>
      <vt:lpstr>Early Settlements.....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beginning…..</dc:title>
  <dc:creator>.</dc:creator>
  <cp:lastModifiedBy>VOLLEMA-CREEK, Saskia (svoll4)</cp:lastModifiedBy>
  <cp:revision>36</cp:revision>
  <cp:lastPrinted>2019-07-11T09:20:22Z</cp:lastPrinted>
  <dcterms:created xsi:type="dcterms:W3CDTF">2009-01-22T09:26:45Z</dcterms:created>
  <dcterms:modified xsi:type="dcterms:W3CDTF">2023-05-21T00:40:47Z</dcterms:modified>
</cp:coreProperties>
</file>