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61" r:id="rId3"/>
    <p:sldId id="257" r:id="rId4"/>
    <p:sldId id="260" r:id="rId5"/>
    <p:sldId id="263"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D"/>
    <a:srgbClr val="E0166D"/>
    <a:srgbClr val="746DD5"/>
    <a:srgbClr val="148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B02557A-7053-4340-A874-8AB926A8EDA1}" type="datetimeFigureOut">
              <a:rPr lang="en-US" smtClean="0"/>
              <a:t>1/28/2022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AEF9944-A4F6-4C59-AEBD-678D6480B8EA}"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927242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3165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1917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948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B02557A-7053-4340-A874-8AB926A8EDA1}" type="datetimeFigureOut">
              <a:rPr lang="en-US" smtClean="0"/>
              <a:pPr/>
              <a:t>1/28/2022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AEF9944-A4F6-4C59-AEBD-678D6480B8EA}"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491863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2257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521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85048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4371201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B02557A-7053-4340-A874-8AB926A8EDA1}" type="datetimeFigureOut">
              <a:rPr lang="en-US" smtClean="0"/>
              <a:pPr/>
              <a:t>1/28/2022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EF9944-A4F6-4C59-AEBD-678D6480B8EA}"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46454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B02557A-7053-4340-A874-8AB926A8EDA1}" type="datetimeFigureOut">
              <a:rPr lang="en-US" smtClean="0"/>
              <a:pPr/>
              <a:t>1/28/2022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EF9944-A4F6-4C59-AEBD-678D6480B8EA}"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418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B02557A-7053-4340-A874-8AB926A8EDA1}" type="datetimeFigureOut">
              <a:rPr lang="en-US" smtClean="0"/>
              <a:pPr/>
              <a:t>1/28/2022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AEF9944-A4F6-4C59-AEBD-678D6480B8EA}"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07922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364" y="1479361"/>
            <a:ext cx="8744754" cy="2708738"/>
          </a:xfrm>
        </p:spPr>
        <p:txBody>
          <a:bodyPr/>
          <a:lstStyle/>
          <a:p>
            <a:r>
              <a:rPr lang="en-AU" sz="6600" dirty="0"/>
              <a:t>Diplomacy – </a:t>
            </a:r>
            <a:br>
              <a:rPr lang="en-AU" sz="6600" dirty="0"/>
            </a:br>
            <a:r>
              <a:rPr lang="en-AU" sz="6600" dirty="0"/>
              <a:t>A Game of Alliances</a:t>
            </a:r>
          </a:p>
        </p:txBody>
      </p:sp>
      <p:sp>
        <p:nvSpPr>
          <p:cNvPr id="3" name="Subtitle 2"/>
          <p:cNvSpPr>
            <a:spLocks noGrp="1"/>
          </p:cNvSpPr>
          <p:nvPr>
            <p:ph type="subTitle" idx="1"/>
          </p:nvPr>
        </p:nvSpPr>
        <p:spPr>
          <a:xfrm>
            <a:off x="2679904" y="4188099"/>
            <a:ext cx="6831673" cy="1086237"/>
          </a:xfrm>
        </p:spPr>
        <p:txBody>
          <a:bodyPr/>
          <a:lstStyle/>
          <a:p>
            <a:r>
              <a:rPr lang="en-AU" dirty="0"/>
              <a:t>Understanding the Alliances of WW1 Europe</a:t>
            </a:r>
          </a:p>
        </p:txBody>
      </p:sp>
    </p:spTree>
    <p:extLst>
      <p:ext uri="{BB962C8B-B14F-4D97-AF65-F5344CB8AC3E}">
        <p14:creationId xmlns:p14="http://schemas.microsoft.com/office/powerpoint/2010/main" val="41599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Why should we play </a:t>
            </a:r>
            <a:r>
              <a:rPr lang="en-AU" i="1" dirty="0"/>
              <a:t>Diplomacy</a:t>
            </a:r>
            <a:r>
              <a:rPr lang="en-AU" dirty="0"/>
              <a:t>?</a:t>
            </a:r>
          </a:p>
        </p:txBody>
      </p:sp>
      <p:sp>
        <p:nvSpPr>
          <p:cNvPr id="3" name="Content Placeholder 2"/>
          <p:cNvSpPr>
            <a:spLocks noGrp="1"/>
          </p:cNvSpPr>
          <p:nvPr>
            <p:ph idx="1"/>
          </p:nvPr>
        </p:nvSpPr>
        <p:spPr>
          <a:xfrm>
            <a:off x="1487510" y="1951147"/>
            <a:ext cx="5402687" cy="3998889"/>
          </a:xfrm>
        </p:spPr>
        <p:txBody>
          <a:bodyPr/>
          <a:lstStyle/>
          <a:p>
            <a:r>
              <a:rPr lang="en-AU" dirty="0"/>
              <a:t>Through playing Diplomacy, we will understand: </a:t>
            </a:r>
          </a:p>
          <a:p>
            <a:pPr lvl="1"/>
            <a:r>
              <a:rPr lang="en-AU" dirty="0"/>
              <a:t>How Alliances contributed to the start of the war</a:t>
            </a:r>
          </a:p>
          <a:p>
            <a:pPr lvl="1"/>
            <a:r>
              <a:rPr lang="en-AU" dirty="0"/>
              <a:t>The nature of the European Alliances</a:t>
            </a:r>
          </a:p>
          <a:p>
            <a:pPr lvl="1"/>
            <a:r>
              <a:rPr lang="en-AU" dirty="0"/>
              <a:t>The inter-dependency necessary between European Powers during war efforts</a:t>
            </a:r>
          </a:p>
          <a:p>
            <a:pPr lvl="1"/>
            <a:r>
              <a:rPr lang="en-AU" dirty="0"/>
              <a:t>The political map of Europe during WW1</a:t>
            </a:r>
          </a:p>
          <a:p>
            <a:pPr lvl="1"/>
            <a:endParaRPr lang="en-AU" dirty="0"/>
          </a:p>
          <a:p>
            <a:pPr lvl="1"/>
            <a:endParaRPr lang="en-AU" dirty="0"/>
          </a:p>
          <a:p>
            <a:pPr marL="0" indent="0">
              <a:buNone/>
            </a:pPr>
            <a:endParaRPr lang="en-AU" dirty="0"/>
          </a:p>
        </p:txBody>
      </p:sp>
      <p:pic>
        <p:nvPicPr>
          <p:cNvPr id="4" name="Picture 3"/>
          <p:cNvPicPr>
            <a:picLocks noChangeAspect="1"/>
          </p:cNvPicPr>
          <p:nvPr/>
        </p:nvPicPr>
        <p:blipFill>
          <a:blip r:embed="rId2"/>
          <a:stretch>
            <a:fillRect/>
          </a:stretch>
        </p:blipFill>
        <p:spPr>
          <a:xfrm>
            <a:off x="7290459" y="2055791"/>
            <a:ext cx="4080814" cy="3420951"/>
          </a:xfrm>
          <a:prstGeom prst="rect">
            <a:avLst/>
          </a:prstGeom>
        </p:spPr>
      </p:pic>
    </p:spTree>
    <p:extLst>
      <p:ext uri="{BB962C8B-B14F-4D97-AF65-F5344CB8AC3E}">
        <p14:creationId xmlns:p14="http://schemas.microsoft.com/office/powerpoint/2010/main" val="348705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Playing Diplomacy ~</a:t>
            </a:r>
            <a:br>
              <a:rPr lang="en-AU" dirty="0"/>
            </a:br>
            <a:r>
              <a:rPr lang="en-AU" dirty="0"/>
              <a:t>Pre-Game Instructions</a:t>
            </a:r>
          </a:p>
        </p:txBody>
      </p:sp>
      <p:sp>
        <p:nvSpPr>
          <p:cNvPr id="3" name="Content Placeholder 2"/>
          <p:cNvSpPr>
            <a:spLocks noGrp="1"/>
          </p:cNvSpPr>
          <p:nvPr>
            <p:ph idx="1"/>
          </p:nvPr>
        </p:nvSpPr>
        <p:spPr>
          <a:xfrm>
            <a:off x="1786914" y="2171700"/>
            <a:ext cx="8770571" cy="4194220"/>
          </a:xfrm>
        </p:spPr>
        <p:txBody>
          <a:bodyPr>
            <a:normAutofit/>
          </a:bodyPr>
          <a:lstStyle/>
          <a:p>
            <a:pPr marL="457200" indent="-457200">
              <a:buAutoNum type="arabicPeriod"/>
            </a:pPr>
            <a:r>
              <a:rPr lang="en-AU" dirty="0"/>
              <a:t>The class will be divided into 7 small teams, each of which comprises one of the great powers of Europe: England, Germany, Russia, Turkey, Austria-Hungary, Italy, and France.</a:t>
            </a:r>
          </a:p>
          <a:p>
            <a:pPr marL="457200" indent="-457200">
              <a:buAutoNum type="arabicPeriod"/>
            </a:pPr>
            <a:r>
              <a:rPr lang="en-AU" dirty="0"/>
              <a:t>Each country team will receive an information card and map, which includes information about your country’s alliances, as well as the opening moves your country must make, simulating some of the actions </a:t>
            </a:r>
            <a:r>
              <a:rPr lang="en-AU"/>
              <a:t>taken in </a:t>
            </a:r>
            <a:r>
              <a:rPr lang="en-AU" dirty="0"/>
              <a:t>the “war to end all wars”.</a:t>
            </a:r>
          </a:p>
          <a:p>
            <a:pPr marL="457200" indent="-457200">
              <a:buAutoNum type="arabicPeriod"/>
            </a:pPr>
            <a:r>
              <a:rPr lang="en-AU" dirty="0"/>
              <a:t>There will be four stages in this game, which represent the four seasons of the first year of war. When you have had time to talk to your fellow country representatives and familiarise yourself with your country’s alliances and objectives, the rules for the game will be laid out and the first stage will begin.</a:t>
            </a:r>
          </a:p>
        </p:txBody>
      </p:sp>
    </p:spTree>
    <p:extLst>
      <p:ext uri="{BB962C8B-B14F-4D97-AF65-F5344CB8AC3E}">
        <p14:creationId xmlns:p14="http://schemas.microsoft.com/office/powerpoint/2010/main" val="84367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18" y="-7796"/>
            <a:ext cx="9601200" cy="775907"/>
          </a:xfrm>
        </p:spPr>
        <p:txBody>
          <a:bodyPr>
            <a:normAutofit fontScale="90000"/>
          </a:bodyPr>
          <a:lstStyle/>
          <a:p>
            <a:r>
              <a:rPr lang="en-AU" b="1" dirty="0"/>
              <a:t>Diplomacy: </a:t>
            </a:r>
            <a:r>
              <a:rPr lang="en-AU" dirty="0"/>
              <a:t>Rules of the Game</a:t>
            </a:r>
            <a:br>
              <a:rPr lang="en-AU" dirty="0"/>
            </a:br>
            <a:endParaRPr lang="en-AU" dirty="0"/>
          </a:p>
        </p:txBody>
      </p:sp>
      <p:sp>
        <p:nvSpPr>
          <p:cNvPr id="3" name="Content Placeholder 2"/>
          <p:cNvSpPr>
            <a:spLocks noGrp="1"/>
          </p:cNvSpPr>
          <p:nvPr>
            <p:ph sz="half" idx="1"/>
          </p:nvPr>
        </p:nvSpPr>
        <p:spPr>
          <a:xfrm>
            <a:off x="764035" y="913585"/>
            <a:ext cx="11321128" cy="5893437"/>
          </a:xfrm>
        </p:spPr>
        <p:txBody>
          <a:bodyPr>
            <a:noAutofit/>
          </a:bodyPr>
          <a:lstStyle/>
          <a:p>
            <a:pPr marL="457200" indent="-457200">
              <a:buFont typeface="+mj-lt"/>
              <a:buAutoNum type="arabicPeriod"/>
            </a:pPr>
            <a:r>
              <a:rPr lang="en-AU" sz="1600" dirty="0"/>
              <a:t>Each country’s forces begin in their country of origin. Each country will begin with a combination of armies and fleets. The number and starting positions are indicated on your country’s information cards. </a:t>
            </a:r>
          </a:p>
          <a:p>
            <a:pPr marL="457200" indent="-457200">
              <a:buFont typeface="+mj-lt"/>
              <a:buAutoNum type="arabicPeriod"/>
            </a:pPr>
            <a:r>
              <a:rPr lang="en-AU" sz="1600" dirty="0"/>
              <a:t>There are four turns in this game. Each turn is broken up into two stages: negotiations and movement. </a:t>
            </a:r>
          </a:p>
          <a:p>
            <a:pPr marL="457200" indent="-457200">
              <a:buFont typeface="+mj-lt"/>
              <a:buAutoNum type="arabicPeriod"/>
            </a:pPr>
            <a:r>
              <a:rPr lang="en-AU" sz="1600" dirty="0"/>
              <a:t>During negotiations, your country representatives will discuss the moves you will take in that turn, and secure any support your country needs from others in order to fulfil those objectives. Then, using a white-board marker, write these moves down on the back of your country card. Requirements for these objectives are outlined on your information card. You will be allowed five minutes for each negotiation period </a:t>
            </a:r>
            <a:r>
              <a:rPr lang="en-AU" sz="1600" b="1" dirty="0"/>
              <a:t>and</a:t>
            </a:r>
            <a:r>
              <a:rPr lang="en-AU" sz="1600" dirty="0"/>
              <a:t> to write your moves on the back of your country card. </a:t>
            </a:r>
            <a:r>
              <a:rPr lang="en-AU" sz="1600" b="1" dirty="0"/>
              <a:t>(note: all armies and fleets may move in a single turn)</a:t>
            </a:r>
            <a:r>
              <a:rPr lang="en-AU" sz="1600" dirty="0"/>
              <a:t>.</a:t>
            </a:r>
          </a:p>
          <a:p>
            <a:pPr marL="457200" indent="-457200">
              <a:buFont typeface="+mj-lt"/>
              <a:buAutoNum type="arabicPeriod"/>
            </a:pPr>
            <a:r>
              <a:rPr lang="en-AU" sz="1600" dirty="0"/>
              <a:t>After negotiations are completed, each team will indicate their moves on the game board by telling the teacher their moves when their country is called upon. Each army or fleet can only occupy or move one sea or territory at a time, however all of your armies and fleets may move in a single turn. The game board will be projected on the classroom whiteboard and </a:t>
            </a:r>
            <a:r>
              <a:rPr lang="en-AU" sz="1600" dirty="0" err="1"/>
              <a:t>bluetac</a:t>
            </a:r>
            <a:r>
              <a:rPr lang="en-AU" sz="1600" dirty="0"/>
              <a:t> will be used to position your armies and fleets. </a:t>
            </a:r>
          </a:p>
          <a:p>
            <a:pPr marL="457200" indent="-457200">
              <a:buFont typeface="+mj-lt"/>
              <a:buAutoNum type="arabicPeriod"/>
            </a:pPr>
            <a:r>
              <a:rPr lang="en-AU" sz="1600" dirty="0"/>
              <a:t>Your country may need to attack an opposing country in order to secure an objective. In order to attack, simply write your attack down in the movement phase. However, you should only attack if you have more forces in surrounding territories, (this could include allied support). This support is why alliances are so important and where you will find the extra armies or fleets needed to secure your objectives.</a:t>
            </a:r>
          </a:p>
          <a:p>
            <a:pPr marL="457200" indent="-457200">
              <a:buFont typeface="+mj-lt"/>
              <a:buAutoNum type="arabicPeriod"/>
            </a:pPr>
            <a:r>
              <a:rPr lang="en-AU" sz="1600" dirty="0"/>
              <a:t>If countries try to occupy the same territory at the same time, neither force can successfully occupy the territory </a:t>
            </a:r>
            <a:r>
              <a:rPr lang="en-AU" sz="1600" b="1" dirty="0"/>
              <a:t>unless</a:t>
            </a:r>
            <a:r>
              <a:rPr lang="en-AU" sz="1600" dirty="0"/>
              <a:t> they have support from an adjacent (next to) fleet or army</a:t>
            </a:r>
            <a:r>
              <a:rPr lang="en-AU" sz="1600" b="1" dirty="0"/>
              <a:t>.</a:t>
            </a:r>
            <a:r>
              <a:rPr lang="en-AU" sz="1600" dirty="0"/>
              <a:t> If neither country has such support, they must both move back (bounce) to the territory they came from. Note: Fleets may occupy and support coastal territories and waterways only, no land-locked territories. Further, neither can armies support fleets into other sea territories – unless they have Jesus boots. </a:t>
            </a:r>
          </a:p>
          <a:p>
            <a:pPr marL="457200" indent="-457200">
              <a:buFont typeface="+mj-lt"/>
              <a:buAutoNum type="arabicPeriod"/>
            </a:pPr>
            <a:r>
              <a:rPr lang="en-AU" sz="1600" dirty="0"/>
              <a:t>The winning nations are those who fulfil all of their of their objectives – meaning, be a self-serving ally.</a:t>
            </a:r>
          </a:p>
        </p:txBody>
      </p:sp>
      <p:grpSp>
        <p:nvGrpSpPr>
          <p:cNvPr id="4" name="Group 3">
            <a:extLst>
              <a:ext uri="{FF2B5EF4-FFF2-40B4-BE49-F238E27FC236}">
                <a16:creationId xmlns:a16="http://schemas.microsoft.com/office/drawing/2014/main" id="{C555D735-0744-4863-8462-474FEB75A2EC}"/>
              </a:ext>
            </a:extLst>
          </p:cNvPr>
          <p:cNvGrpSpPr/>
          <p:nvPr/>
        </p:nvGrpSpPr>
        <p:grpSpPr>
          <a:xfrm>
            <a:off x="8485230" y="-95884"/>
            <a:ext cx="717550" cy="1073150"/>
            <a:chOff x="0" y="0"/>
            <a:chExt cx="717550" cy="1073150"/>
          </a:xfrm>
        </p:grpSpPr>
        <p:pic>
          <p:nvPicPr>
            <p:cNvPr id="5" name="Picture 4" descr="https://encrypted-tbn0.gstatic.com/images?q=tbn:ANd9GcRASwND2CIhCjyqN1tvxX33jDK19yDO9fvpsP19chhhTckx9H6ovg">
              <a:extLst>
                <a:ext uri="{FF2B5EF4-FFF2-40B4-BE49-F238E27FC236}">
                  <a16:creationId xmlns:a16="http://schemas.microsoft.com/office/drawing/2014/main" id="{84D44E78-CF33-435C-B794-84B955EE2DA0}"/>
                </a:ext>
              </a:extLst>
            </p:cNvPr>
            <p:cNvPicPr>
              <a:picLocks noChangeAspect="1"/>
            </p:cNvPicPr>
            <p:nvPr/>
          </p:nvPicPr>
          <p:blipFill rotWithShape="1">
            <a:blip r:embed="rId2">
              <a:extLst>
                <a:ext uri="{28A0092B-C50C-407E-A947-70E740481C1C}">
                  <a14:useLocalDpi xmlns:a14="http://schemas.microsoft.com/office/drawing/2010/main" val="0"/>
                </a:ext>
              </a:extLst>
            </a:blip>
            <a:srcRect l="9774" t="38551" r="44737" b="6542"/>
            <a:stretch/>
          </p:blipFill>
          <p:spPr bwMode="auto">
            <a:xfrm>
              <a:off x="266700" y="120650"/>
              <a:ext cx="450850" cy="875030"/>
            </a:xfrm>
            <a:prstGeom prst="rect">
              <a:avLst/>
            </a:prstGeom>
            <a:noFill/>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4A71DB3E-5488-48E9-B435-7C6D1D50EF7E}"/>
                </a:ext>
              </a:extLst>
            </p:cNvPr>
            <p:cNvSpPr txBox="1">
              <a:spLocks noChangeArrowheads="1"/>
            </p:cNvSpPr>
            <p:nvPr/>
          </p:nvSpPr>
          <p:spPr bwMode="auto">
            <a:xfrm>
              <a:off x="0" y="0"/>
              <a:ext cx="546100" cy="1073150"/>
            </a:xfrm>
            <a:prstGeom prst="rect">
              <a:avLst/>
            </a:prstGeom>
            <a:noFill/>
            <a:ln w="9525">
              <a:noFill/>
              <a:miter lim="800000"/>
              <a:headEnd/>
              <a:tailEnd/>
            </a:ln>
          </p:spPr>
          <p:txBody>
            <a:bodyPr rot="0" vert="vert270" wrap="square" lIns="91440" tIns="45720" rIns="91440" bIns="45720" anchor="t" anchorCtr="0">
              <a:noAutofit/>
            </a:bodyPr>
            <a:lstStyle/>
            <a:p>
              <a:pPr algn="ctr">
                <a:lnSpc>
                  <a:spcPct val="107000"/>
                </a:lnSpc>
                <a:spcAft>
                  <a:spcPts val="800"/>
                </a:spcAft>
              </a:pPr>
              <a:r>
                <a:rPr lang="en-AU" sz="1100">
                  <a:effectLst/>
                  <a:latin typeface="Calibri" panose="020F0502020204030204" pitchFamily="34" charset="0"/>
                  <a:ea typeface="PMingLiU" panose="02020500000000000000" pitchFamily="18" charset="-120"/>
                  <a:cs typeface="Times New Roman" panose="02020603050405020304" pitchFamily="18" charset="0"/>
                </a:rPr>
                <a:t>France</a:t>
              </a:r>
            </a:p>
          </p:txBody>
        </p:sp>
      </p:grpSp>
      <p:grpSp>
        <p:nvGrpSpPr>
          <p:cNvPr id="7" name="Group 6">
            <a:extLst>
              <a:ext uri="{FF2B5EF4-FFF2-40B4-BE49-F238E27FC236}">
                <a16:creationId xmlns:a16="http://schemas.microsoft.com/office/drawing/2014/main" id="{0D2F7825-8434-4882-9B86-584450F58C3B}"/>
              </a:ext>
            </a:extLst>
          </p:cNvPr>
          <p:cNvGrpSpPr/>
          <p:nvPr/>
        </p:nvGrpSpPr>
        <p:grpSpPr>
          <a:xfrm>
            <a:off x="10827863" y="-49769"/>
            <a:ext cx="1257300" cy="817880"/>
            <a:chOff x="0" y="0"/>
            <a:chExt cx="1257300" cy="817880"/>
          </a:xfrm>
        </p:grpSpPr>
        <p:pic>
          <p:nvPicPr>
            <p:cNvPr id="8" name="Picture 7" descr="File:Battleship clipart.svg">
              <a:extLst>
                <a:ext uri="{FF2B5EF4-FFF2-40B4-BE49-F238E27FC236}">
                  <a16:creationId xmlns:a16="http://schemas.microsoft.com/office/drawing/2014/main" id="{533184CC-D91E-4AA2-AE4C-F800FBB3F5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2050" cy="516890"/>
            </a:xfrm>
            <a:prstGeom prst="rect">
              <a:avLst/>
            </a:prstGeom>
            <a:noFill/>
            <a:ln>
              <a:noFill/>
            </a:ln>
          </p:spPr>
        </p:pic>
        <p:sp>
          <p:nvSpPr>
            <p:cNvPr id="9" name="Text Box 2">
              <a:extLst>
                <a:ext uri="{FF2B5EF4-FFF2-40B4-BE49-F238E27FC236}">
                  <a16:creationId xmlns:a16="http://schemas.microsoft.com/office/drawing/2014/main" id="{C41A5B48-5945-48CA-8BBE-F62118CDFBB5}"/>
                </a:ext>
              </a:extLst>
            </p:cNvPr>
            <p:cNvSpPr txBox="1">
              <a:spLocks noChangeArrowheads="1"/>
            </p:cNvSpPr>
            <p:nvPr/>
          </p:nvSpPr>
          <p:spPr bwMode="auto">
            <a:xfrm>
              <a:off x="57150" y="431800"/>
              <a:ext cx="1200150" cy="38608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100">
                  <a:effectLst/>
                  <a:latin typeface="Calibri" panose="020F0502020204030204" pitchFamily="34" charset="0"/>
                  <a:ea typeface="PMingLiU" panose="02020500000000000000" pitchFamily="18" charset="-120"/>
                  <a:cs typeface="Times New Roman" panose="02020603050405020304" pitchFamily="18" charset="0"/>
                </a:rPr>
                <a:t>Turkey</a:t>
              </a:r>
            </a:p>
          </p:txBody>
        </p:sp>
      </p:grpSp>
      <p:cxnSp>
        <p:nvCxnSpPr>
          <p:cNvPr id="11" name="Straight Arrow Connector 10">
            <a:extLst>
              <a:ext uri="{FF2B5EF4-FFF2-40B4-BE49-F238E27FC236}">
                <a16:creationId xmlns:a16="http://schemas.microsoft.com/office/drawing/2014/main" id="{DB3BFE9D-7D7D-4C1D-95DB-53C7AE033D04}"/>
              </a:ext>
            </a:extLst>
          </p:cNvPr>
          <p:cNvCxnSpPr>
            <a:cxnSpLocks/>
          </p:cNvCxnSpPr>
          <p:nvPr/>
        </p:nvCxnSpPr>
        <p:spPr>
          <a:xfrm flipH="1" flipV="1">
            <a:off x="9271975" y="523539"/>
            <a:ext cx="663084" cy="48914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079B7F1-8BAC-4786-8F2B-0AB0CCBAD10C}"/>
              </a:ext>
            </a:extLst>
          </p:cNvPr>
          <p:cNvCxnSpPr>
            <a:cxnSpLocks/>
          </p:cNvCxnSpPr>
          <p:nvPr/>
        </p:nvCxnSpPr>
        <p:spPr>
          <a:xfrm flipV="1">
            <a:off x="10990651" y="480910"/>
            <a:ext cx="373269" cy="59367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EF02B8-052D-4D48-B740-E94F3F2B90BB}"/>
              </a:ext>
            </a:extLst>
          </p:cNvPr>
          <p:cNvSpPr txBox="1"/>
          <p:nvPr/>
        </p:nvSpPr>
        <p:spPr>
          <a:xfrm>
            <a:off x="1099795" y="0"/>
            <a:ext cx="11092205" cy="923330"/>
          </a:xfrm>
          <a:prstGeom prst="rect">
            <a:avLst/>
          </a:prstGeom>
          <a:noFill/>
        </p:spPr>
        <p:txBody>
          <a:bodyPr wrap="square" rtlCol="0">
            <a:spAutoFit/>
          </a:bodyPr>
          <a:lstStyle/>
          <a:p>
            <a:r>
              <a:rPr lang="en-AU" sz="3600" b="1" u="sng" dirty="0">
                <a:latin typeface="Calibri" panose="020F0502020204030204" pitchFamily="34" charset="0"/>
                <a:ea typeface="PMingLiU" panose="02020500000000000000" pitchFamily="18" charset="-120"/>
                <a:cs typeface="Times New Roman" panose="02020603050405020304" pitchFamily="18" charset="0"/>
              </a:rPr>
              <a:t>Diplomacy location abbreviations: when writing moves</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endParaRPr lang="en-AU" dirty="0"/>
          </a:p>
        </p:txBody>
      </p:sp>
      <p:sp>
        <p:nvSpPr>
          <p:cNvPr id="7" name="TextBox 6">
            <a:extLst>
              <a:ext uri="{FF2B5EF4-FFF2-40B4-BE49-F238E27FC236}">
                <a16:creationId xmlns:a16="http://schemas.microsoft.com/office/drawing/2014/main" id="{F0BA6C48-246E-465C-9D28-DAE1118053A4}"/>
              </a:ext>
            </a:extLst>
          </p:cNvPr>
          <p:cNvSpPr txBox="1"/>
          <p:nvPr/>
        </p:nvSpPr>
        <p:spPr>
          <a:xfrm>
            <a:off x="1005525" y="923330"/>
            <a:ext cx="11092205" cy="4216539"/>
          </a:xfrm>
          <a:prstGeom prst="rect">
            <a:avLst/>
          </a:prstGeom>
          <a:noFill/>
        </p:spPr>
        <p:txBody>
          <a:bodyPr wrap="square" rtlCol="0">
            <a:spAutoFit/>
          </a:bodyPr>
          <a:lstStyle/>
          <a:p>
            <a:r>
              <a:rPr lang="en-AU" sz="2800" u="sng" dirty="0"/>
              <a:t>Moves (simplified writing):</a:t>
            </a:r>
            <a:r>
              <a:rPr lang="en-AU" sz="2000" dirty="0"/>
              <a:t> </a:t>
            </a:r>
          </a:p>
          <a:p>
            <a:r>
              <a:rPr lang="en-AU" sz="2000" dirty="0"/>
              <a:t>Identification of troop type (A – army, F – fleet) </a:t>
            </a:r>
            <a:r>
              <a:rPr lang="en-AU" sz="2000" u="sng" dirty="0"/>
              <a:t>location of origin</a:t>
            </a:r>
            <a:r>
              <a:rPr lang="en-AU" sz="2000" dirty="0"/>
              <a:t> (First 3 letters) </a:t>
            </a:r>
            <a:r>
              <a:rPr lang="en-AU" sz="2000" dirty="0">
                <a:sym typeface="Wingdings" panose="05000000000000000000" pitchFamily="2" charset="2"/>
              </a:rPr>
              <a:t></a:t>
            </a:r>
            <a:r>
              <a:rPr lang="en-AU" sz="2000" dirty="0"/>
              <a:t> arrow representing movement or attack </a:t>
            </a:r>
            <a:r>
              <a:rPr lang="en-AU" sz="2000" u="sng" dirty="0"/>
              <a:t>location of destination</a:t>
            </a:r>
            <a:r>
              <a:rPr lang="en-AU" sz="2000" dirty="0"/>
              <a:t> (First 3 letters).</a:t>
            </a:r>
          </a:p>
          <a:p>
            <a:endParaRPr lang="en-AU" sz="2000" u="sng" dirty="0"/>
          </a:p>
          <a:p>
            <a:r>
              <a:rPr lang="en-AU" sz="2000" u="sng" dirty="0"/>
              <a:t>Types:</a:t>
            </a:r>
            <a:endParaRPr lang="en-AU" sz="2000" dirty="0"/>
          </a:p>
          <a:p>
            <a:pPr marL="285750" indent="-285750">
              <a:buFont typeface="Wingdings" panose="05000000000000000000" pitchFamily="2" charset="2"/>
              <a:buChar char="à"/>
            </a:pPr>
            <a:r>
              <a:rPr lang="en-AU" sz="2000" dirty="0">
                <a:sym typeface="Wingdings" panose="05000000000000000000" pitchFamily="2" charset="2"/>
              </a:rPr>
              <a:t>Move/attack</a:t>
            </a:r>
          </a:p>
          <a:p>
            <a:r>
              <a:rPr lang="en-AU" sz="2000" dirty="0">
                <a:sym typeface="Wingdings" panose="05000000000000000000" pitchFamily="2" charset="2"/>
              </a:rPr>
              <a:t>S Support a movement or attack</a:t>
            </a:r>
          </a:p>
          <a:p>
            <a:r>
              <a:rPr lang="en-AU" sz="2000" dirty="0">
                <a:sym typeface="Wingdings" panose="05000000000000000000" pitchFamily="2" charset="2"/>
              </a:rPr>
              <a:t>C Convoy (transport an army over water) *Fleets only</a:t>
            </a:r>
          </a:p>
          <a:p>
            <a:r>
              <a:rPr lang="en-AU" sz="2000" dirty="0">
                <a:sym typeface="Wingdings" panose="05000000000000000000" pitchFamily="2" charset="2"/>
              </a:rPr>
              <a:t>H Hold (don’t do anything)</a:t>
            </a:r>
            <a:endParaRPr lang="en-AU" sz="2000" dirty="0"/>
          </a:p>
          <a:p>
            <a:endParaRPr lang="en-AU" sz="2000" u="sng" dirty="0"/>
          </a:p>
          <a:p>
            <a:r>
              <a:rPr lang="en-AU" sz="2000" u="sng" dirty="0"/>
              <a:t>Example:</a:t>
            </a:r>
            <a:endParaRPr lang="en-AU" sz="2000" dirty="0"/>
          </a:p>
          <a:p>
            <a:r>
              <a:rPr lang="en-AU" sz="2000" dirty="0"/>
              <a:t>F - MAO (Mid-Atlantic Ocean) </a:t>
            </a:r>
            <a:r>
              <a:rPr lang="en-AU" sz="2000" dirty="0">
                <a:sym typeface="Wingdings" panose="05000000000000000000" pitchFamily="2" charset="2"/>
              </a:rPr>
              <a:t> Por (Portugal)</a:t>
            </a:r>
          </a:p>
          <a:p>
            <a:r>
              <a:rPr lang="en-AU" sz="2000" dirty="0">
                <a:sym typeface="Wingdings" panose="05000000000000000000" pitchFamily="2" charset="2"/>
              </a:rPr>
              <a:t>A – Spa (Spain) S (support) F – MAO  Por *Fleet now has support for attack on Portugal</a:t>
            </a:r>
            <a:endParaRPr lang="en-AU" sz="2000" dirty="0"/>
          </a:p>
        </p:txBody>
      </p:sp>
    </p:spTree>
    <p:extLst>
      <p:ext uri="{BB962C8B-B14F-4D97-AF65-F5344CB8AC3E}">
        <p14:creationId xmlns:p14="http://schemas.microsoft.com/office/powerpoint/2010/main" val="60447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093" y="0"/>
            <a:ext cx="8181317" cy="6858000"/>
          </a:xfrm>
          <a:prstGeom prst="rect">
            <a:avLst/>
          </a:prstGeom>
        </p:spPr>
      </p:pic>
      <p:sp>
        <p:nvSpPr>
          <p:cNvPr id="3" name="TextBox 2"/>
          <p:cNvSpPr txBox="1"/>
          <p:nvPr/>
        </p:nvSpPr>
        <p:spPr>
          <a:xfrm>
            <a:off x="9684911" y="1751525"/>
            <a:ext cx="2331077" cy="3970318"/>
          </a:xfrm>
          <a:prstGeom prst="rect">
            <a:avLst/>
          </a:prstGeom>
          <a:noFill/>
          <a:ln w="3175">
            <a:solidFill>
              <a:schemeClr val="tx1"/>
            </a:solidFill>
          </a:ln>
        </p:spPr>
        <p:txBody>
          <a:bodyPr wrap="square" rtlCol="0">
            <a:spAutoFit/>
          </a:bodyPr>
          <a:lstStyle/>
          <a:p>
            <a:pPr algn="ctr"/>
            <a:r>
              <a:rPr lang="en-AU" sz="2400" b="1" dirty="0"/>
              <a:t>Legend: </a:t>
            </a:r>
          </a:p>
          <a:p>
            <a:pPr algn="ctr"/>
            <a:r>
              <a:rPr lang="en-AU" sz="2400" b="1" dirty="0">
                <a:solidFill>
                  <a:srgbClr val="E0166D"/>
                </a:solidFill>
              </a:rPr>
              <a:t>Austria-Hungary</a:t>
            </a:r>
          </a:p>
          <a:p>
            <a:pPr algn="ctr"/>
            <a:r>
              <a:rPr lang="en-AU" sz="2400" b="1" dirty="0">
                <a:solidFill>
                  <a:srgbClr val="746DD5"/>
                </a:solidFill>
              </a:rPr>
              <a:t>France</a:t>
            </a:r>
          </a:p>
          <a:p>
            <a:pPr algn="ctr"/>
            <a:r>
              <a:rPr lang="en-AU" sz="2400" b="1" dirty="0">
                <a:solidFill>
                  <a:srgbClr val="148619"/>
                </a:solidFill>
              </a:rPr>
              <a:t>Italy</a:t>
            </a:r>
          </a:p>
          <a:p>
            <a:pPr algn="ctr"/>
            <a:r>
              <a:rPr lang="en-AU" sz="2400" b="1" dirty="0">
                <a:solidFill>
                  <a:schemeClr val="bg2">
                    <a:lumMod val="50000"/>
                  </a:schemeClr>
                </a:solidFill>
              </a:rPr>
              <a:t>Germany</a:t>
            </a:r>
          </a:p>
          <a:p>
            <a:pPr algn="ctr"/>
            <a:r>
              <a:rPr lang="en-AU" sz="2400" b="1" dirty="0">
                <a:solidFill>
                  <a:srgbClr val="002060"/>
                </a:solidFill>
              </a:rPr>
              <a:t>Great Britain</a:t>
            </a:r>
          </a:p>
          <a:p>
            <a:pPr algn="ctr"/>
            <a:r>
              <a:rPr lang="en-AU" sz="2400" b="1" dirty="0">
                <a:solidFill>
                  <a:schemeClr val="bg1">
                    <a:lumMod val="75000"/>
                  </a:schemeClr>
                </a:solidFill>
              </a:rPr>
              <a:t>Russia</a:t>
            </a:r>
          </a:p>
          <a:p>
            <a:pPr algn="ctr"/>
            <a:r>
              <a:rPr lang="en-AU" sz="2400" b="1" dirty="0">
                <a:ln>
                  <a:solidFill>
                    <a:schemeClr val="tx1"/>
                  </a:solidFill>
                </a:ln>
                <a:solidFill>
                  <a:srgbClr val="FFFF0D"/>
                </a:solidFill>
              </a:rPr>
              <a:t>Turkey</a:t>
            </a:r>
          </a:p>
          <a:p>
            <a:pPr algn="ctr"/>
            <a:r>
              <a:rPr lang="en-AU" sz="2400" b="1" dirty="0">
                <a:solidFill>
                  <a:schemeClr val="bg1"/>
                </a:solidFill>
                <a:effectLst>
                  <a:outerShdw blurRad="38100" dist="38100" dir="2700000" algn="tl">
                    <a:srgbClr val="000000">
                      <a:alpha val="43137"/>
                    </a:srgbClr>
                  </a:outerShdw>
                </a:effectLst>
              </a:rPr>
              <a:t>Neutral</a:t>
            </a:r>
            <a:r>
              <a:rPr lang="en-AU" sz="2400" b="1" dirty="0">
                <a:solidFill>
                  <a:schemeClr val="bg1"/>
                </a:solidFill>
              </a:rPr>
              <a:t> </a:t>
            </a:r>
          </a:p>
          <a:p>
            <a:pPr algn="ctr"/>
            <a:endParaRPr lang="en-AU" b="1" dirty="0">
              <a:solidFill>
                <a:schemeClr val="bg1">
                  <a:lumMod val="75000"/>
                </a:schemeClr>
              </a:solidFill>
            </a:endParaRPr>
          </a:p>
          <a:p>
            <a:pPr algn="ctr"/>
            <a:endParaRPr lang="en-AU" b="1" dirty="0">
              <a:solidFill>
                <a:schemeClr val="bg1">
                  <a:lumMod val="75000"/>
                </a:schemeClr>
              </a:solidFill>
            </a:endParaRPr>
          </a:p>
        </p:txBody>
      </p:sp>
    </p:spTree>
    <p:extLst>
      <p:ext uri="{BB962C8B-B14F-4D97-AF65-F5344CB8AC3E}">
        <p14:creationId xmlns:p14="http://schemas.microsoft.com/office/powerpoint/2010/main" val="324910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Diplomacy Reflection –</a:t>
            </a:r>
            <a:br>
              <a:rPr lang="en-AU" dirty="0"/>
            </a:br>
            <a:r>
              <a:rPr lang="en-AU" dirty="0"/>
              <a:t>Homework Task </a:t>
            </a:r>
          </a:p>
        </p:txBody>
      </p:sp>
      <p:sp>
        <p:nvSpPr>
          <p:cNvPr id="3" name="Content Placeholder 2"/>
          <p:cNvSpPr>
            <a:spLocks noGrp="1"/>
          </p:cNvSpPr>
          <p:nvPr>
            <p:ph idx="1"/>
          </p:nvPr>
        </p:nvSpPr>
        <p:spPr>
          <a:xfrm>
            <a:off x="1371601" y="2286000"/>
            <a:ext cx="5077326" cy="4078705"/>
          </a:xfrm>
        </p:spPr>
        <p:txBody>
          <a:bodyPr/>
          <a:lstStyle/>
          <a:p>
            <a:pPr marL="457200" indent="-457200">
              <a:buFont typeface="+mj-lt"/>
              <a:buAutoNum type="arabicPeriod"/>
            </a:pPr>
            <a:r>
              <a:rPr lang="en-AU" dirty="0"/>
              <a:t>What difficulties did you face in trying to achieve your objectives in the game? </a:t>
            </a:r>
          </a:p>
          <a:p>
            <a:pPr marL="457200" indent="-457200">
              <a:buFont typeface="+mj-lt"/>
              <a:buAutoNum type="arabicPeriod"/>
            </a:pPr>
            <a:r>
              <a:rPr lang="en-AU" dirty="0"/>
              <a:t>What strategies did your country use in achieving your objectives?</a:t>
            </a:r>
          </a:p>
          <a:p>
            <a:pPr marL="457200" indent="-457200">
              <a:buFont typeface="+mj-lt"/>
              <a:buAutoNum type="arabicPeriod"/>
            </a:pPr>
            <a:r>
              <a:rPr lang="en-AU" dirty="0"/>
              <a:t>How did your alliances help or hinder your ability to achieve your objectives? </a:t>
            </a:r>
          </a:p>
          <a:p>
            <a:pPr marL="457200" indent="-457200">
              <a:buFont typeface="+mj-lt"/>
              <a:buAutoNum type="arabicPeriod"/>
            </a:pPr>
            <a:r>
              <a:rPr lang="en-AU" dirty="0"/>
              <a:t>Describe the major alliances and how they interacted during World War 1.</a:t>
            </a:r>
          </a:p>
          <a:p>
            <a:pPr marL="457200" indent="-457200">
              <a:buFont typeface="+mj-lt"/>
              <a:buAutoNum type="arabicPeriod"/>
            </a:pPr>
            <a:r>
              <a:rPr lang="en-AU" dirty="0"/>
              <a:t>How do you think the Triple Alliance would have reacted to Italy’s betrayal? </a:t>
            </a:r>
          </a:p>
        </p:txBody>
      </p:sp>
      <p:pic>
        <p:nvPicPr>
          <p:cNvPr id="4" name="Picture 3"/>
          <p:cNvPicPr>
            <a:picLocks noChangeAspect="1"/>
          </p:cNvPicPr>
          <p:nvPr/>
        </p:nvPicPr>
        <p:blipFill>
          <a:blip r:embed="rId2"/>
          <a:stretch>
            <a:fillRect/>
          </a:stretch>
        </p:blipFill>
        <p:spPr>
          <a:xfrm>
            <a:off x="6892089" y="2286000"/>
            <a:ext cx="4953000" cy="3714750"/>
          </a:xfrm>
          <a:prstGeom prst="rect">
            <a:avLst/>
          </a:prstGeom>
        </p:spPr>
      </p:pic>
    </p:spTree>
    <p:extLst>
      <p:ext uri="{BB962C8B-B14F-4D97-AF65-F5344CB8AC3E}">
        <p14:creationId xmlns:p14="http://schemas.microsoft.com/office/powerpoint/2010/main" val="186151990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Slice</Template>
  <TotalTime>644</TotalTime>
  <Words>840</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PMingLiU</vt:lpstr>
      <vt:lpstr>Calibri</vt:lpstr>
      <vt:lpstr>Franklin Gothic Book</vt:lpstr>
      <vt:lpstr>Times New Roman</vt:lpstr>
      <vt:lpstr>Wingdings</vt:lpstr>
      <vt:lpstr>Crop</vt:lpstr>
      <vt:lpstr>Diplomacy –  A Game of Alliances</vt:lpstr>
      <vt:lpstr>Why should we play Diplomacy?</vt:lpstr>
      <vt:lpstr>Playing Diplomacy ~ Pre-Game Instructions</vt:lpstr>
      <vt:lpstr>Diplomacy: Rules of the Game </vt:lpstr>
      <vt:lpstr>PowerPoint Presentation</vt:lpstr>
      <vt:lpstr>PowerPoint Presentation</vt:lpstr>
      <vt:lpstr>Diplomacy Reflection – Homework Task </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Diplomacy –  A Game of Alliances</dc:title>
  <dc:creator>MARTIN, Tegan (txmar4)</dc:creator>
  <cp:lastModifiedBy>ANDERSON, Marc (mdand6)</cp:lastModifiedBy>
  <cp:revision>26</cp:revision>
  <dcterms:created xsi:type="dcterms:W3CDTF">2018-10-04T05:43:10Z</dcterms:created>
  <dcterms:modified xsi:type="dcterms:W3CDTF">2022-01-27T22:17:42Z</dcterms:modified>
</cp:coreProperties>
</file>